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331" r:id="rId3"/>
    <p:sldId id="333" r:id="rId4"/>
    <p:sldId id="347" r:id="rId5"/>
    <p:sldId id="350" r:id="rId6"/>
    <p:sldId id="351" r:id="rId7"/>
    <p:sldId id="348" r:id="rId8"/>
    <p:sldId id="353" r:id="rId9"/>
    <p:sldId id="354" r:id="rId10"/>
    <p:sldId id="352" r:id="rId11"/>
    <p:sldId id="35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11"/>
    <p:restoredTop sz="87987"/>
  </p:normalViewPr>
  <p:slideViewPr>
    <p:cSldViewPr snapToGrid="0" snapToObjects="1">
      <p:cViewPr varScale="1">
        <p:scale>
          <a:sx n="120" d="100"/>
          <a:sy n="120" d="100"/>
        </p:scale>
        <p:origin x="19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B6438-ED5F-4C48-B171-34A9EC2EB9C8}" type="datetimeFigureOut">
              <a:rPr lang="en-US" smtClean="0"/>
              <a:t>9/16/24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4C80D-CB85-F748-B20A-BA1B506A6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40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4C80D-CB85-F748-B20A-BA1B506A60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1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Galton invented term eugenics</a:t>
            </a:r>
            <a:r>
              <a:rPr lang="en-US" baseline="0" dirty="0"/>
              <a:t> cousins with </a:t>
            </a:r>
            <a:r>
              <a:rPr lang="en-US" baseline="0" dirty="0" err="1"/>
              <a:t>darwin</a:t>
            </a:r>
            <a:r>
              <a:rPr lang="en-US" baseline="0" dirty="0"/>
              <a:t> mention regression to the mean</a:t>
            </a:r>
          </a:p>
          <a:p>
            <a:r>
              <a:rPr lang="en-US" baseline="0" dirty="0"/>
              <a:t>Pearson invented modern concept of and widely applied to r.  Also eugenicist and racist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58265-9EB9-8B41-AC39-306DE96579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30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vobir.shinyapps.io/covariance/?_ga=2.1648753.1545471456.1664283065-121466020.1663025168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99348"/>
            <a:ext cx="8612372" cy="596859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Continuous Variables </a:t>
            </a:r>
            <a:r>
              <a:rPr lang="en-US" dirty="0" err="1"/>
              <a:t>pt</a:t>
            </a:r>
            <a:r>
              <a:rPr lang="en-US" dirty="0"/>
              <a:t> 2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r>
              <a:rPr lang="en-US" sz="2800" dirty="0"/>
              <a:t>Heath Blackmon</a:t>
            </a:r>
            <a:br>
              <a:rPr lang="en-US" sz="2800" dirty="0"/>
            </a:b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Midterm next week!  </a:t>
            </a:r>
            <a:br>
              <a:rPr lang="en-US" sz="2800" b="1" dirty="0"/>
            </a:br>
            <a:br>
              <a:rPr lang="en-US" sz="2800" b="1" dirty="0"/>
            </a:b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1C095-16E6-B94C-8925-4B228F02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233" y="707692"/>
            <a:ext cx="3300381" cy="465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Spearman’s Rank Correlation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4481" y="1326021"/>
            <a:ext cx="103301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alternative to Pearson’s correlation coefficient for data that depart substantially from bivariate normality </a:t>
            </a:r>
          </a:p>
          <a:p>
            <a:endParaRPr lang="en-US" sz="2800" dirty="0"/>
          </a:p>
          <a:p>
            <a:r>
              <a:rPr lang="en-US" sz="2800" dirty="0"/>
              <a:t>Based on ranks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659" y="2374288"/>
            <a:ext cx="4728295" cy="433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45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Correlation Summary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4481" y="1326021"/>
            <a:ext cx="10330172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Correlations are very important </a:t>
            </a:r>
          </a:p>
          <a:p>
            <a:pPr marL="171450" indent="-171450">
              <a:buFont typeface="Arial" charset="0"/>
              <a:buChar char="•"/>
            </a:pPr>
            <a:endParaRPr lang="en-US" sz="12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We are interested in correlations between values of treatments and response variables </a:t>
            </a:r>
          </a:p>
          <a:p>
            <a:pPr marL="171450" indent="-171450">
              <a:buFont typeface="Arial" charset="0"/>
              <a:buChar char="•"/>
            </a:pPr>
            <a:endParaRPr lang="en-US" sz="12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We are interested in correlations between various factors that could affect the response variable </a:t>
            </a:r>
          </a:p>
          <a:p>
            <a:pPr marL="171450" indent="-171450">
              <a:buFont typeface="Arial" charset="0"/>
              <a:buChar char="•"/>
            </a:pPr>
            <a:endParaRPr lang="en-US" sz="12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We need to think about correlations between explanatory variables and potentially confounding variables </a:t>
            </a:r>
          </a:p>
          <a:p>
            <a:pPr marL="171450" indent="-171450">
              <a:buFont typeface="Arial" charset="0"/>
              <a:buChar char="•"/>
            </a:pPr>
            <a:endParaRPr lang="en-US" sz="1200" dirty="0"/>
          </a:p>
          <a:p>
            <a:pPr marL="457200" indent="-457200">
              <a:buFont typeface="Arial" charset="0"/>
              <a:buChar char="•"/>
            </a:pPr>
            <a:r>
              <a:rPr lang="en-US" sz="2800" b="1" dirty="0"/>
              <a:t>Many types of experiments call for the calculation and consideration of correlation coefficients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6657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Reading and writing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1586" y="3033151"/>
            <a:ext cx="805124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urier" pitchFamily="2" charset="0"/>
              </a:rPr>
              <a:t>dat</a:t>
            </a:r>
            <a:r>
              <a:rPr lang="en-US" sz="2400" dirty="0">
                <a:latin typeface="Courier" pitchFamily="2" charset="0"/>
              </a:rPr>
              <a:t> &lt;- </a:t>
            </a:r>
            <a:r>
              <a:rPr lang="en-US" sz="2400" dirty="0" err="1">
                <a:latin typeface="Courier" pitchFamily="2" charset="0"/>
              </a:rPr>
              <a:t>read.csv</a:t>
            </a:r>
            <a:r>
              <a:rPr lang="en-US" sz="2400" dirty="0">
                <a:latin typeface="Courier" pitchFamily="2" charset="0"/>
              </a:rPr>
              <a:t>(“</a:t>
            </a:r>
            <a:r>
              <a:rPr lang="en-US" sz="2400" dirty="0" err="1">
                <a:latin typeface="Courier" pitchFamily="2" charset="0"/>
              </a:rPr>
              <a:t>filename.csv</a:t>
            </a:r>
            <a:r>
              <a:rPr lang="en-US" sz="2400" dirty="0">
                <a:latin typeface="Courier" pitchFamily="2" charset="0"/>
              </a:rPr>
              <a:t>”)</a:t>
            </a:r>
          </a:p>
          <a:p>
            <a:endParaRPr lang="en-US" sz="2400" dirty="0">
              <a:latin typeface="Courier" pitchFamily="2" charset="0"/>
            </a:endParaRPr>
          </a:p>
          <a:p>
            <a:r>
              <a:rPr lang="en-US" sz="2400" dirty="0" err="1">
                <a:latin typeface="Courier" pitchFamily="2" charset="0"/>
              </a:rPr>
              <a:t>write.csv</a:t>
            </a:r>
            <a:r>
              <a:rPr lang="en-US" sz="2400" dirty="0">
                <a:latin typeface="Courier" pitchFamily="2" charset="0"/>
              </a:rPr>
              <a:t>(</a:t>
            </a:r>
            <a:r>
              <a:rPr lang="en-US" sz="2400" dirty="0" err="1">
                <a:latin typeface="Courier" pitchFamily="2" charset="0"/>
              </a:rPr>
              <a:t>dat</a:t>
            </a:r>
            <a:r>
              <a:rPr lang="en-US" sz="2400" dirty="0">
                <a:latin typeface="Courier" pitchFamily="2" charset="0"/>
              </a:rPr>
              <a:t>, file = “</a:t>
            </a:r>
            <a:r>
              <a:rPr lang="en-US" sz="2400" dirty="0" err="1">
                <a:latin typeface="Courier" pitchFamily="2" charset="0"/>
              </a:rPr>
              <a:t>filename.csv</a:t>
            </a:r>
            <a:r>
              <a:rPr lang="en-US" sz="2400" dirty="0">
                <a:latin typeface="Courier" pitchFamily="2" charset="0"/>
              </a:rPr>
              <a:t>”)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57956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Permutation test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4BC54F-7C36-F709-0271-E5BEB087B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13" y="1222744"/>
            <a:ext cx="1095065" cy="5050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DDA21B-8EBA-9C6C-8DCB-A1D90238B941}"/>
              </a:ext>
            </a:extLst>
          </p:cNvPr>
          <p:cNvSpPr txBox="1"/>
          <p:nvPr/>
        </p:nvSpPr>
        <p:spPr>
          <a:xfrm>
            <a:off x="1493964" y="1222744"/>
            <a:ext cx="18819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Pick a stat and measure it for your empirical data: mean difference = 2.1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11673C-0A69-607C-2D68-9BBA29835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286" y="1222744"/>
            <a:ext cx="1074951" cy="50504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7A9124-FD87-8D1C-2BE0-182E140304FE}"/>
              </a:ext>
            </a:extLst>
          </p:cNvPr>
          <p:cNvSpPr txBox="1"/>
          <p:nvPr/>
        </p:nvSpPr>
        <p:spPr>
          <a:xfrm>
            <a:off x="3646968" y="6273209"/>
            <a:ext cx="48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4A4735-A897-BC05-B9DE-D8258EACC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565" y="1222744"/>
            <a:ext cx="1073674" cy="50504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3C5ADE-2687-4A19-47B5-30A09D9205A4}"/>
              </a:ext>
            </a:extLst>
          </p:cNvPr>
          <p:cNvSpPr txBox="1"/>
          <p:nvPr/>
        </p:nvSpPr>
        <p:spPr>
          <a:xfrm>
            <a:off x="4359107" y="356331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EFB74-1CC8-743A-294B-B11DB70C6917}"/>
              </a:ext>
            </a:extLst>
          </p:cNvPr>
          <p:cNvSpPr txBox="1"/>
          <p:nvPr/>
        </p:nvSpPr>
        <p:spPr>
          <a:xfrm>
            <a:off x="5175852" y="6273209"/>
            <a:ext cx="682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-0.3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17B35F9-7AEE-3DF7-D1BA-2B4566CE1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763" y="1222744"/>
            <a:ext cx="5556927" cy="32269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DEC57C-9641-9790-3B17-B9998CBB107F}"/>
              </a:ext>
            </a:extLst>
          </p:cNvPr>
          <p:cNvSpPr txBox="1"/>
          <p:nvPr/>
        </p:nvSpPr>
        <p:spPr>
          <a:xfrm>
            <a:off x="8580474" y="5265924"/>
            <a:ext cx="138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in R</a:t>
            </a:r>
          </a:p>
        </p:txBody>
      </p:sp>
    </p:spTree>
    <p:extLst>
      <p:ext uri="{BB962C8B-B14F-4D97-AF65-F5344CB8AC3E}">
        <p14:creationId xmlns:p14="http://schemas.microsoft.com/office/powerpoint/2010/main" val="458389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Correlation and Causation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1671" y="1175549"/>
            <a:ext cx="68693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correlation is a foundational concept in the biological sciences </a:t>
            </a:r>
          </a:p>
          <a:p>
            <a:endParaRPr lang="en-US" sz="2800" dirty="0"/>
          </a:p>
          <a:p>
            <a:r>
              <a:rPr lang="en-US" sz="2800" dirty="0"/>
              <a:t>Pearson’s correlation coefficient: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23833" y="3524701"/>
                <a:ext cx="3267946" cy="1033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𝑟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𝑐𝑜𝑣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33" y="3524701"/>
                <a:ext cx="3267946" cy="103387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987" y="1175549"/>
            <a:ext cx="1875933" cy="27366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407" y="1175549"/>
            <a:ext cx="2147264" cy="2713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37407" y="3912243"/>
            <a:ext cx="2147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Francis Galton</a:t>
            </a:r>
          </a:p>
          <a:p>
            <a:pPr algn="ctr"/>
            <a:r>
              <a:rPr lang="en-US" dirty="0"/>
              <a:t>1822 - 1911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06987" y="3912243"/>
            <a:ext cx="1875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Karl Pearson</a:t>
            </a:r>
          </a:p>
          <a:p>
            <a:pPr algn="ctr"/>
            <a:r>
              <a:rPr lang="en-US" dirty="0"/>
              <a:t>1857 - 1936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3833" y="5003408"/>
                <a:ext cx="4662238" cy="8329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𝑐𝑜𝑣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33" y="5003408"/>
                <a:ext cx="4662238" cy="8329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963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Interpret with caution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5" b="13175"/>
          <a:stretch/>
        </p:blipFill>
        <p:spPr>
          <a:xfrm>
            <a:off x="2338086" y="1299750"/>
            <a:ext cx="8185816" cy="46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87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Obviously these covary with 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98" y="1299749"/>
            <a:ext cx="8851610" cy="53126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924785" y="2895600"/>
            <a:ext cx="213295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Average number of</a:t>
            </a:r>
          </a:p>
          <a:p>
            <a:r>
              <a:rPr lang="en-US" dirty="0"/>
              <a:t>home runs per game</a:t>
            </a:r>
          </a:p>
        </p:txBody>
      </p:sp>
    </p:spTree>
    <p:extLst>
      <p:ext uri="{BB962C8B-B14F-4D97-AF65-F5344CB8AC3E}">
        <p14:creationId xmlns:p14="http://schemas.microsoft.com/office/powerpoint/2010/main" val="1072364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Pearson’s Correlation Coefficient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9463" y="1407044"/>
            <a:ext cx="10670422" cy="3903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Assumes that the data are roughly from a bivariate normal distribution </a:t>
            </a:r>
          </a:p>
          <a:p>
            <a:pPr>
              <a:lnSpc>
                <a:spcPct val="150000"/>
              </a:lnSpc>
            </a:pP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Would </a:t>
            </a:r>
            <a:r>
              <a:rPr lang="en-US" sz="2800" b="1" dirty="0"/>
              <a:t>not </a:t>
            </a:r>
            <a:r>
              <a:rPr lang="en-US" sz="2800" dirty="0"/>
              <a:t>be appropriate when: 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/>
              <a:t>Relationship is non-linear (possible solutions?)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/>
              <a:t>Dataset contains extreme outliers (evaluate leverage)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/>
              <a:t>Data are in multiple distinct clouds of points (what could cause this?)</a:t>
            </a:r>
          </a:p>
        </p:txBody>
      </p:sp>
    </p:spTree>
    <p:extLst>
      <p:ext uri="{BB962C8B-B14F-4D97-AF65-F5344CB8AC3E}">
        <p14:creationId xmlns:p14="http://schemas.microsoft.com/office/powerpoint/2010/main" val="2167688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Good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862" y="1021525"/>
            <a:ext cx="7712276" cy="563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52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Bad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174" y="1074715"/>
            <a:ext cx="7683651" cy="5598089"/>
          </a:xfrm>
          <a:prstGeom prst="rect">
            <a:avLst/>
          </a:prstGeom>
        </p:spPr>
      </p:pic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0C89DAE7-3F32-C65D-3465-E1A973D20338}"/>
              </a:ext>
            </a:extLst>
          </p:cNvPr>
          <p:cNvSpPr txBox="1"/>
          <p:nvPr/>
        </p:nvSpPr>
        <p:spPr>
          <a:xfrm>
            <a:off x="6365415" y="6417595"/>
            <a:ext cx="217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 simulator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60E91BC-C89F-6952-FD0C-2AE9F9586334}"/>
                  </a:ext>
                </a:extLst>
              </p:cNvPr>
              <p:cNvSpPr/>
              <p:nvPr/>
            </p:nvSpPr>
            <p:spPr>
              <a:xfrm>
                <a:off x="6365415" y="3928738"/>
                <a:ext cx="3267946" cy="1033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𝑟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𝑐𝑜𝑣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𝑌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60E91BC-C89F-6952-FD0C-2AE9F95863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15" y="3928738"/>
                <a:ext cx="3267946" cy="1033873"/>
              </a:xfrm>
              <a:prstGeom prst="rect">
                <a:avLst/>
              </a:prstGeom>
              <a:blipFill>
                <a:blip r:embed="rId4"/>
                <a:stretch>
                  <a:fillRect r="-775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3BE1E1D-17B3-8279-60E9-1399E5AB443F}"/>
                  </a:ext>
                </a:extLst>
              </p:cNvPr>
              <p:cNvSpPr/>
              <p:nvPr/>
            </p:nvSpPr>
            <p:spPr>
              <a:xfrm>
                <a:off x="6365415" y="5407445"/>
                <a:ext cx="4662238" cy="8329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𝑐𝑜𝑣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3BE1E1D-17B3-8279-60E9-1399E5AB4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15" y="5407445"/>
                <a:ext cx="4662238" cy="832920"/>
              </a:xfrm>
              <a:prstGeom prst="rect">
                <a:avLst/>
              </a:prstGeom>
              <a:blipFill>
                <a:blip r:embed="rId5"/>
                <a:stretch>
                  <a:fillRect t="-67164" b="-6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255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19752</TotalTime>
  <Words>290</Words>
  <Application>Microsoft Macintosh PowerPoint</Application>
  <PresentationFormat>Widescreen</PresentationFormat>
  <Paragraphs>56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Courier</vt:lpstr>
      <vt:lpstr>Office Theme</vt:lpstr>
      <vt:lpstr>Continuous Variables pt 2 Biology 683 Heath Blackmon   Midterm next week!    </vt:lpstr>
      <vt:lpstr>Reading and writing data</vt:lpstr>
      <vt:lpstr>Permutation test</vt:lpstr>
      <vt:lpstr>Correlation and Causation</vt:lpstr>
      <vt:lpstr>Interpret with caution</vt:lpstr>
      <vt:lpstr>Obviously these covary with time</vt:lpstr>
      <vt:lpstr>Pearson’s Correlation Coefficient </vt:lpstr>
      <vt:lpstr>Good data</vt:lpstr>
      <vt:lpstr>Bad data</vt:lpstr>
      <vt:lpstr>Spearman’s Rank Correlation </vt:lpstr>
      <vt:lpstr>Correlation Summary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98</cp:revision>
  <cp:lastPrinted>2020-02-11T15:00:44Z</cp:lastPrinted>
  <dcterms:created xsi:type="dcterms:W3CDTF">2018-01-03T17:15:04Z</dcterms:created>
  <dcterms:modified xsi:type="dcterms:W3CDTF">2024-09-16T20:18:19Z</dcterms:modified>
</cp:coreProperties>
</file>